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7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321" r:id="rId28"/>
    <p:sldId id="281" r:id="rId29"/>
    <p:sldId id="282" r:id="rId30"/>
    <p:sldId id="320" r:id="rId31"/>
    <p:sldId id="283" r:id="rId32"/>
    <p:sldId id="314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315" r:id="rId45"/>
    <p:sldId id="316" r:id="rId46"/>
    <p:sldId id="317" r:id="rId47"/>
    <p:sldId id="295" r:id="rId48"/>
    <p:sldId id="296" r:id="rId49"/>
    <p:sldId id="297" r:id="rId50"/>
    <p:sldId id="298" r:id="rId51"/>
    <p:sldId id="299" r:id="rId52"/>
    <p:sldId id="300" r:id="rId53"/>
    <p:sldId id="318" r:id="rId54"/>
    <p:sldId id="301" r:id="rId55"/>
    <p:sldId id="302" r:id="rId56"/>
    <p:sldId id="303" r:id="rId57"/>
    <p:sldId id="322" r:id="rId58"/>
    <p:sldId id="304" r:id="rId59"/>
    <p:sldId id="305" r:id="rId60"/>
    <p:sldId id="306" r:id="rId61"/>
    <p:sldId id="307" r:id="rId62"/>
    <p:sldId id="323" r:id="rId63"/>
    <p:sldId id="308" r:id="rId64"/>
    <p:sldId id="309" r:id="rId65"/>
    <p:sldId id="310" r:id="rId66"/>
    <p:sldId id="311" r:id="rId67"/>
    <p:sldId id="312" r:id="rId68"/>
    <p:sldId id="313" r:id="rId69"/>
  </p:sldIdLst>
  <p:sldSz cx="9144000" cy="5143500" type="screen16x9"/>
  <p:notesSz cx="6858000" cy="9144000"/>
  <p:embeddedFontLst>
    <p:embeddedFont>
      <p:font typeface="Advent Pro SemiBold" panose="020B0604020202020204" charset="0"/>
      <p:regular r:id="rId71"/>
      <p:bold r:id="rId72"/>
    </p:embeddedFont>
    <p:embeddedFont>
      <p:font typeface="Consolas" panose="020B0609020204030204" pitchFamily="49" charset="0"/>
      <p:regular r:id="rId73"/>
      <p:bold r:id="rId74"/>
      <p:italic r:id="rId75"/>
      <p:boldItalic r:id="rId76"/>
    </p:embeddedFont>
    <p:embeddedFont>
      <p:font typeface="Fira Sans Condensed Medium" panose="020B0603050000020004" pitchFamily="34" charset="0"/>
      <p:regular r:id="rId77"/>
      <p:bold r:id="rId78"/>
      <p:italic r:id="rId79"/>
      <p:boldItalic r:id="rId80"/>
    </p:embeddedFont>
    <p:embeddedFont>
      <p:font typeface="Fira Sans Extra Condensed Medium" panose="020B0604020202020204" charset="0"/>
      <p:regular r:id="rId81"/>
      <p:bold r:id="rId82"/>
      <p:italic r:id="rId83"/>
      <p:boldItalic r:id="rId84"/>
    </p:embeddedFont>
    <p:embeddedFont>
      <p:font typeface="Lato" panose="020F0502020204030203" pitchFamily="34" charset="0"/>
      <p:regular r:id="rId85"/>
      <p:bold r:id="rId86"/>
      <p:italic r:id="rId87"/>
      <p:boldItalic r:id="rId88"/>
    </p:embeddedFont>
    <p:embeddedFont>
      <p:font typeface="Livvic Light" pitchFamily="2" charset="0"/>
      <p:regular r:id="rId89"/>
      <p:italic r:id="rId90"/>
    </p:embeddedFont>
    <p:embeddedFont>
      <p:font typeface="Maven Pro" panose="020B0604020202020204" charset="0"/>
      <p:regular r:id="rId91"/>
      <p:bold r:id="rId92"/>
    </p:embeddedFont>
    <p:embeddedFont>
      <p:font typeface="Nunito Light" pitchFamily="2" charset="0"/>
      <p:regular r:id="rId93"/>
      <p:italic r:id="rId94"/>
    </p:embeddedFont>
    <p:embeddedFont>
      <p:font typeface="Proxima Nova" panose="020B0604020202020204" charset="0"/>
      <p:regular r:id="rId95"/>
      <p:bold r:id="rId96"/>
      <p:italic r:id="rId97"/>
      <p:boldItalic r:id="rId98"/>
    </p:embeddedFont>
    <p:embeddedFont>
      <p:font typeface="Proxima Nova Semibold" panose="020B0604020202020204" charset="0"/>
      <p:regular r:id="rId99"/>
      <p:bold r:id="rId100"/>
      <p:boldItalic r:id="rId101"/>
    </p:embeddedFont>
    <p:embeddedFont>
      <p:font typeface="Share Tech" panose="020B0604020202020204" charset="0"/>
      <p:regular r:id="rId10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14.fntdata"/><Relationship Id="rId89" Type="http://schemas.openxmlformats.org/officeDocument/2006/relationships/font" Target="fonts/font19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4.fntdata"/><Relationship Id="rId79" Type="http://schemas.openxmlformats.org/officeDocument/2006/relationships/font" Target="fonts/font9.fntdata"/><Relationship Id="rId102" Type="http://schemas.openxmlformats.org/officeDocument/2006/relationships/font" Target="fonts/font32.fntdata"/><Relationship Id="rId5" Type="http://schemas.openxmlformats.org/officeDocument/2006/relationships/slide" Target="slides/slide3.xml"/><Relationship Id="rId90" Type="http://schemas.openxmlformats.org/officeDocument/2006/relationships/font" Target="fonts/font20.fntdata"/><Relationship Id="rId95" Type="http://schemas.openxmlformats.org/officeDocument/2006/relationships/font" Target="fonts/font25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font" Target="fonts/font10.fntdata"/><Relationship Id="rId85" Type="http://schemas.openxmlformats.org/officeDocument/2006/relationships/font" Target="fonts/font15.fntdata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notesMaster" Target="notesMasters/notesMaster1.xml"/><Relationship Id="rId75" Type="http://schemas.openxmlformats.org/officeDocument/2006/relationships/font" Target="fonts/font5.fntdata"/><Relationship Id="rId83" Type="http://schemas.openxmlformats.org/officeDocument/2006/relationships/font" Target="fonts/font13.fntdata"/><Relationship Id="rId88" Type="http://schemas.openxmlformats.org/officeDocument/2006/relationships/font" Target="fonts/font18.fntdata"/><Relationship Id="rId91" Type="http://schemas.openxmlformats.org/officeDocument/2006/relationships/font" Target="fonts/font21.fntdata"/><Relationship Id="rId96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3.fntdata"/><Relationship Id="rId78" Type="http://schemas.openxmlformats.org/officeDocument/2006/relationships/font" Target="fonts/font8.fntdata"/><Relationship Id="rId81" Type="http://schemas.openxmlformats.org/officeDocument/2006/relationships/font" Target="fonts/font11.fntdata"/><Relationship Id="rId86" Type="http://schemas.openxmlformats.org/officeDocument/2006/relationships/font" Target="fonts/font16.fntdata"/><Relationship Id="rId94" Type="http://schemas.openxmlformats.org/officeDocument/2006/relationships/font" Target="fonts/font24.fntdata"/><Relationship Id="rId99" Type="http://schemas.openxmlformats.org/officeDocument/2006/relationships/font" Target="fonts/font29.fntdata"/><Relationship Id="rId101" Type="http://schemas.openxmlformats.org/officeDocument/2006/relationships/font" Target="fonts/font3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6.fntdata"/><Relationship Id="rId97" Type="http://schemas.openxmlformats.org/officeDocument/2006/relationships/font" Target="fonts/font27.fntdata"/><Relationship Id="rId104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font" Target="fonts/font1.fntdata"/><Relationship Id="rId92" Type="http://schemas.openxmlformats.org/officeDocument/2006/relationships/font" Target="fonts/font2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17.fntdata"/><Relationship Id="rId61" Type="http://schemas.openxmlformats.org/officeDocument/2006/relationships/slide" Target="slides/slide59.xml"/><Relationship Id="rId82" Type="http://schemas.openxmlformats.org/officeDocument/2006/relationships/font" Target="fonts/font12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font" Target="fonts/font7.fntdata"/><Relationship Id="rId100" Type="http://schemas.openxmlformats.org/officeDocument/2006/relationships/font" Target="fonts/font30.fntdata"/><Relationship Id="rId105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2.fntdata"/><Relationship Id="rId93" Type="http://schemas.openxmlformats.org/officeDocument/2006/relationships/font" Target="fonts/font23.fntdata"/><Relationship Id="rId98" Type="http://schemas.openxmlformats.org/officeDocument/2006/relationships/font" Target="fonts/font28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dd78cd7407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dd78cd7407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dd78cd740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dd78cd7407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dd78cd7407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dd78cd7407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dd78cd7407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dd78cd7407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dd78cd7407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dd78cd7407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dd78cd7407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dd78cd7407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dd78cd7407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dd78cd7407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dd78cd7407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dd78cd7407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dd78cd7407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dd78cd7407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dd78cd7407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dd78cd7407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dd78cd7407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dd78cd7407_0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dd78cd7407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dd78cd7407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dd78cd7407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dd78cd7407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daf7e966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daf7e966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dd78cd740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dd78cd740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dd78cd7407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dd78cd7407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dd78cd7407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dd78cd7407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35405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dd78cd7407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dd78cd7407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dd78cd7407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dd78cd7407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dd78cd7407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dd78cd7407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4844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dd78cd7407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dd78cd7407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dd78cd7407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dd78cd7407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dd78cd7407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dd78cd7407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dd78cd7407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dd78cd7407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dd78cd7407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dd78cd7407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dd78cd7407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dd78cd7407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dd78cd7407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dd78cd7407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dd78cd7407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dd78cd7407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dd78cd7407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dd78cd7407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dd78cd7407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dd78cd7407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dd78cd7407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dd78cd7407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dd78cd740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dd78cd740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dd78cd7407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dd78cd7407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dd78cd7407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dd78cd7407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dd78cd7407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dd78cd7407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dd78cd7407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dd78cd7407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dd78cd7407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dd78cd7407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dd78cd7407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dd78cd7407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dd78cd7407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dd78cd7407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dd78cd7407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dd78cd7407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dd78cd7407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dd78cd7407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dd78cd7407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dd78cd7407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dd78cd740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dd78cd740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dd78cd7407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dd78cd7407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dd78cd7407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dd78cd7407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943479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dd78cd7407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dd78cd7407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dd78cd7407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dd78cd7407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dd78cd7407_0_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dd78cd7407_0_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dd78cd7407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dd78cd7407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dd78cd7407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dd78cd7407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776210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dd78cd7407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dd78cd7407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dd78cd7407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dd78cd7407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dd78cd7407_0_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dd78cd7407_0_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dd78cd7407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dd78cd7407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dd78cd7407_0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dd78cd7407_0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dd78cd7407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dd78cd7407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dd78cd7407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dd78cd7407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dd78cd740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dd78cd740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8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13 - Advanced Native Mobile Programming</a:t>
            </a:r>
            <a:endParaRPr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 </a:t>
            </a:r>
            <a:r>
              <a:rPr lang="en">
                <a:solidFill>
                  <a:schemeClr val="accent2"/>
                </a:solidFill>
              </a:rPr>
              <a:t>SENSOR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763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sensors is used to monitor relative ambient humidity, illuminance, ambient pressure, and ambient temperature near an Android-powered device.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7883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 Sensor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5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Temperature (detect temperature around device in Celsius)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Pressure (detect air pressure around device in hPa)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Light (detect light intensity around device in lx)</a:t>
            </a:r>
            <a:endParaRPr dirty="0"/>
          </a:p>
        </p:txBody>
      </p:sp>
      <p:sp>
        <p:nvSpPr>
          <p:cNvPr id="556" name="Google Shape;556;p35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365581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Environment</a:t>
            </a:r>
            <a:r>
              <a:rPr lang="en" dirty="0"/>
              <a:t> Sensor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6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SensorManager</a:t>
            </a:r>
            <a:br>
              <a:rPr lang="en"/>
            </a:br>
            <a:r>
              <a:rPr lang="en"/>
              <a:t>Class to create an instance of the sensor service, accessing and listing sensors, registering and unregistering sensor event listeners, and acquiring orientation information.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SensorEvent</a:t>
            </a:r>
            <a:br>
              <a:rPr lang="en"/>
            </a:br>
            <a:r>
              <a:rPr lang="en"/>
              <a:t>the raw sensor data, the type of sensor that generated the event, the accuracy of the data, and the timestamp for the event.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SensorEventListener</a:t>
            </a:r>
            <a:endParaRPr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 callback that receive notifications (sensor events) when sensor values change or when sensor accuracy changes.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 Sensor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37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Typical use in app: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Identifying sensors and sensor capabilities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Monitor sensor events</a:t>
            </a:r>
            <a:endParaRPr/>
          </a:p>
        </p:txBody>
      </p:sp>
      <p:sp>
        <p:nvSpPr>
          <p:cNvPr id="568" name="Google Shape;568;p3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 Sensor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8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1285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private lateinit var sensorManager: SensorManager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sensorManager = getSystemService(Context.SENSOR_SERVICE) </a:t>
            </a:r>
            <a:br>
              <a:rPr lang="en" sz="1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				 as SensorManager</a:t>
            </a:r>
            <a:br>
              <a:rPr lang="en" sz="1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if (sensorManager.getDefaultSensor(Sensor.TYPE_MAGNETIC_FIELD) != null) {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// Success! There's a magnetometer.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} else {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// Failure! No magnetometer.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4" name="Google Shape;574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Sensor &amp; Capabilities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9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1285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sensorManager = getSystemService(Context.SENSOR_SERVICE) as SensorManager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mLight = sensorManager.getDefaultSensor(Sensor.TYPE_LIGHT)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. . .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override fun onResume() {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    super.onResume()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    mLight?.also { light -&gt;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        sensorManager.registerListener(this, light, </a:t>
            </a:r>
            <a:br>
              <a:rPr lang="en" sz="1600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            SensorManager.SENSOR_DELAY_NORMAL)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0" name="Google Shape;580;p3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Monitoring Sensor Events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40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1285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override fun onSensorChanged(event: SensorEvent) {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    // The light sensor returns a single value.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    // Many sensors return 3 values, one for each axis.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    val lux = event.values[0]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    // Do something with this sensor value.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6" name="Google Shape;586;p4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Monitoring Sensor Events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41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SENSOR_DELAY_NORMAL (default delay) is suitable for monitoring typical screen orientation changes and uses a delay of 200,000 microseconds. 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SENSOR_DELAY_GAME (20,000 microsecond delay)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SENSOR_DELAY_UI (60,000 microsecond delay)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SENSOR_DELAY_FASTEST (0 microsecond delay)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Notes: Using a larger delay imposes a lower load on the processor and therefore uses less power.</a:t>
            </a:r>
            <a:endParaRPr dirty="0"/>
          </a:p>
        </p:txBody>
      </p:sp>
      <p:sp>
        <p:nvSpPr>
          <p:cNvPr id="592" name="Google Shape;592;p4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Delay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42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 a best practice you should always disable sensors you don't need, especially when your activity is paused. Failing to do so can drain the battery in just a few hours because some sensors have substantial power requirements and can drain battery power quickly. The system will not disable sensors automatically when the screen turns off.</a:t>
            </a:r>
            <a:br>
              <a:rPr lang="en" dirty="0">
                <a:latin typeface="Consolas"/>
                <a:ea typeface="Consolas"/>
                <a:cs typeface="Consolas"/>
                <a:sym typeface="Consolas"/>
              </a:rPr>
            </a:br>
            <a:br>
              <a:rPr lang="en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override fun onPause() {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    super.onPause()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    sensorManager.unregisterListener(this)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8" name="Google Shape;598;p42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Best Practice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43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45471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most important point to understand about this coordinate system is that the axes are not swapped when the device's screen orientation changes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sensor's coordinate system never changes as the device moves.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4" name="Google Shape;604;p4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Coordinate System</a:t>
            </a:r>
            <a:endParaRPr/>
          </a:p>
        </p:txBody>
      </p:sp>
      <p:pic>
        <p:nvPicPr>
          <p:cNvPr id="605" name="Google Shape;60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325" y="1141875"/>
            <a:ext cx="3644182" cy="384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</a:t>
            </a:r>
            <a:endParaRPr/>
          </a:p>
        </p:txBody>
      </p:sp>
      <p:sp>
        <p:nvSpPr>
          <p:cNvPr id="466" name="Google Shape;466;p26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 homework to improve your knowledge and creativeness </a:t>
            </a:r>
            <a:endParaRPr/>
          </a:p>
        </p:txBody>
      </p:sp>
      <p:sp>
        <p:nvSpPr>
          <p:cNvPr id="467" name="Google Shape;467;p26"/>
          <p:cNvSpPr txBox="1">
            <a:spLocks noGrp="1"/>
          </p:cNvSpPr>
          <p:nvPr>
            <p:ph type="ctrTitle" idx="4"/>
          </p:nvPr>
        </p:nvSpPr>
        <p:spPr>
          <a:xfrm>
            <a:off x="3942822" y="3396800"/>
            <a:ext cx="178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TUTORIAL 2-6</a:t>
            </a:r>
            <a:endParaRPr/>
          </a:p>
        </p:txBody>
      </p:sp>
      <p:sp>
        <p:nvSpPr>
          <p:cNvPr id="468" name="Google Shape;468;p26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CONCEPT</a:t>
            </a:r>
            <a:endParaRPr/>
          </a:p>
        </p:txBody>
      </p:sp>
      <p:sp>
        <p:nvSpPr>
          <p:cNvPr id="469" name="Google Shape;469;p26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basic concept of smartphone sensor</a:t>
            </a:r>
            <a:endParaRPr/>
          </a:p>
        </p:txBody>
      </p:sp>
      <p:sp>
        <p:nvSpPr>
          <p:cNvPr id="470" name="Google Shape;470;p26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1" name="Google Shape;471;p26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Hands on tutorial to understand the implementation of Android sensor</a:t>
            </a:r>
            <a:endParaRPr dirty="0"/>
          </a:p>
        </p:txBody>
      </p:sp>
      <p:sp>
        <p:nvSpPr>
          <p:cNvPr id="472" name="Google Shape;472;p26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3" name="Google Shape;473;p26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74" name="Google Shape;474;p26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75" name="Google Shape;475;p26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6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6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8" name="Google Shape;478;p26"/>
          <p:cNvCxnSpPr>
            <a:stCxn id="475" idx="1"/>
            <a:endCxn id="470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9" name="Google Shape;479;p26"/>
          <p:cNvCxnSpPr>
            <a:stCxn id="476" idx="1"/>
            <a:endCxn id="472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0" name="Google Shape;480;p26"/>
          <p:cNvCxnSpPr>
            <a:stCxn id="477" idx="1"/>
            <a:endCxn id="474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1" name="Google Shape;481;p26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6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6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" name="Google Shape;484;p26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85" name="Google Shape;485;p26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6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6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6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6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6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26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2" name="Google Shape;492;p26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Emulate Sensor Using Emulator</a:t>
            </a:r>
            <a:endParaRPr/>
          </a:p>
        </p:txBody>
      </p:sp>
      <p:pic>
        <p:nvPicPr>
          <p:cNvPr id="611" name="Google Shape;61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375" y="989475"/>
            <a:ext cx="5058530" cy="384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45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TUTORIAL</a:t>
            </a:r>
            <a:endParaRPr/>
          </a:p>
        </p:txBody>
      </p:sp>
      <p:sp>
        <p:nvSpPr>
          <p:cNvPr id="617" name="Google Shape;617;p45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Accelerometer, Gyroscope, Light, Proximity</a:t>
            </a:r>
            <a:endParaRPr/>
          </a:p>
        </p:txBody>
      </p:sp>
      <p:sp>
        <p:nvSpPr>
          <p:cNvPr id="618" name="Google Shape;618;p45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5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20" name="Google Shape;620;p45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45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2" name="Google Shape;622;p45"/>
          <p:cNvCxnSpPr>
            <a:stCxn id="618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46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 new Android Studio project, name it as week13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the layout like following screenshot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8" name="Google Shape;6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NEW PROJECT</a:t>
            </a:r>
            <a:endParaRPr/>
          </a:p>
        </p:txBody>
      </p:sp>
      <p:pic>
        <p:nvPicPr>
          <p:cNvPr id="629" name="Google Shape;62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225" y="2042925"/>
            <a:ext cx="5328200" cy="199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47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 gradle (module)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Enable kotlin extension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plugins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id 'com.android.application'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id 'kotlin-android'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id 'kotlin-android-extensions'</a:t>
            </a:r>
            <a:endParaRPr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4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ENABLE KOTLIN EXTENSION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48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106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class MainActivity : AppCompatActivity(), SensorEventListener {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private lateinit var sensorManager: SensorManager</a:t>
            </a:r>
            <a:br>
              <a:rPr lang="en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private var accelerometerReading = FloatArray(3)</a:t>
            </a:r>
            <a:endParaRPr sz="16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override fun onCreate(savedInstanceState: Bundle?) {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   super.onCreate(savedInstanceState)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   setContentView(R.layout.activity_main)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sensorManager = getSystemService(Context.SENSOR_SERVICE) as </a:t>
            </a:r>
            <a:br>
              <a:rPr lang="en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	   SensorManager</a:t>
            </a:r>
            <a:endParaRPr sz="16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1" name="Google Shape;641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 SENSOR MANAGER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9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106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private var accelerometerSensor: Sensor? = null</a:t>
            </a:r>
            <a:endParaRPr lang="id-ID"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dirty="0" err="1">
                <a:latin typeface="Consolas"/>
                <a:ea typeface="Consolas"/>
                <a:cs typeface="Consolas"/>
                <a:sym typeface="Consolas"/>
              </a:rPr>
              <a:t>override</a:t>
            </a:r>
            <a:r>
              <a:rPr lang="id-ID" sz="16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id-ID" sz="1600" dirty="0" err="1">
                <a:latin typeface="Consolas"/>
                <a:ea typeface="Consolas"/>
                <a:cs typeface="Consolas"/>
                <a:sym typeface="Consolas"/>
              </a:rPr>
              <a:t>fun</a:t>
            </a:r>
            <a:r>
              <a:rPr lang="id-ID" sz="16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id-ID" sz="1600" dirty="0" err="1">
                <a:latin typeface="Consolas"/>
                <a:ea typeface="Consolas"/>
                <a:cs typeface="Consolas"/>
                <a:sym typeface="Consolas"/>
              </a:rPr>
              <a:t>onCreate</a:t>
            </a:r>
            <a:r>
              <a:rPr lang="id-ID" sz="1600" dirty="0">
                <a:latin typeface="Consolas"/>
                <a:ea typeface="Consolas"/>
                <a:cs typeface="Consolas"/>
                <a:sym typeface="Consolas"/>
              </a:rPr>
              <a:t>() {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600" dirty="0">
                <a:latin typeface="Consolas"/>
                <a:ea typeface="Consolas"/>
                <a:cs typeface="Consolas"/>
                <a:sym typeface="Consolas"/>
              </a:rPr>
              <a:t>. . .</a:t>
            </a:r>
            <a:endParaRPr lang="id-ID"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accelerometerSensor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=</a:t>
            </a:r>
            <a:b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sensorManager.getDefaultSensor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Sensor.TYPE_ACCELEROMETER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d-ID" sz="16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lang="id-ID" sz="1600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d-ID" sz="16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7" name="Google Shape;64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 SENSOR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9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106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dirty="0" err="1">
                <a:latin typeface="Consolas"/>
                <a:ea typeface="Consolas"/>
                <a:cs typeface="Consolas"/>
                <a:sym typeface="Consolas"/>
              </a:rPr>
              <a:t>override</a:t>
            </a:r>
            <a:r>
              <a:rPr lang="id-ID" sz="16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id-ID" sz="1600" dirty="0" err="1">
                <a:latin typeface="Consolas"/>
                <a:ea typeface="Consolas"/>
                <a:cs typeface="Consolas"/>
                <a:sym typeface="Consolas"/>
              </a:rPr>
              <a:t>fun</a:t>
            </a:r>
            <a:r>
              <a:rPr lang="id-ID" sz="16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id-ID" sz="1600" dirty="0" err="1"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US" sz="1600" dirty="0">
                <a:latin typeface="Consolas"/>
                <a:ea typeface="Consolas"/>
                <a:cs typeface="Consolas"/>
                <a:sym typeface="Consolas"/>
              </a:rPr>
              <a:t>Resume</a:t>
            </a:r>
            <a:r>
              <a:rPr lang="id-ID" sz="1600" dirty="0">
                <a:latin typeface="Consolas"/>
                <a:ea typeface="Consolas"/>
                <a:cs typeface="Consolas"/>
                <a:sym typeface="Consolas"/>
              </a:rPr>
              <a:t>() {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600" dirty="0" err="1">
                <a:latin typeface="Consolas"/>
                <a:ea typeface="Consolas"/>
                <a:cs typeface="Consolas"/>
                <a:sym typeface="Consolas"/>
              </a:rPr>
              <a:t>super.onResume</a:t>
            </a:r>
            <a:r>
              <a:rPr lang="en-US" sz="1600" dirty="0">
                <a:latin typeface="Consolas"/>
                <a:ea typeface="Consolas"/>
                <a:cs typeface="Consolas"/>
                <a:sym typeface="Consolas"/>
              </a:rPr>
              <a:t>()</a:t>
            </a:r>
            <a:endParaRPr lang="id-ID" sz="16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-US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accelerometerSensor</a:t>
            </a:r>
            <a:r>
              <a:rPr lang="en-US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US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null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T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oast.makeText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, "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Accelerometer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Sensor 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detected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", </a:t>
            </a:r>
            <a:b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		   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Toast.LENGTH_SHORT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show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lang="en-US" sz="16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sensorManager.registerListener</a:t>
            </a:r>
            <a:r>
              <a:rPr lang="en-US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(this, </a:t>
            </a:r>
            <a:r>
              <a:rPr lang="en-US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accelerometerSensor</a:t>
            </a:r>
            <a:r>
              <a:rPr lang="en-US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en-US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SensorManager.SENSOR_DELAY_FASTEST</a:t>
            </a:r>
            <a:r>
              <a:rPr lang="en-US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lang="id-ID" sz="16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} 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Toast.makeText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, "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No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Accelerometer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sensor 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detected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", </a:t>
            </a:r>
            <a:b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		   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Toast.LENGTH_SHORT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id-ID" sz="16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show</a:t>
            </a: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lang="id-ID" sz="16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7" name="Google Shape;64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REGISTER SENSOR LISTENER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6755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50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106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class MainActivity : AppCompatActivity(), </a:t>
            </a: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SensorEventListener </a:t>
            </a: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	. . .</a:t>
            </a:r>
            <a:br>
              <a:rPr lang="en" sz="1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override fun onSensorChanged(p0: SensorEvent?) {</a:t>
            </a:r>
            <a:b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}</a:t>
            </a:r>
            <a:b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override fun onAccuracyChanged(p0: Sensor?, p1: Int) {</a:t>
            </a:r>
            <a:endParaRPr sz="16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6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3" name="Google Shape;653;p5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MONITORING SENSOR EVENT</a:t>
            </a:r>
            <a:endParaRPr/>
          </a:p>
        </p:txBody>
      </p:sp>
      <p:sp>
        <p:nvSpPr>
          <p:cNvPr id="654" name="Google Shape;654;p50"/>
          <p:cNvSpPr txBox="1">
            <a:spLocks noGrp="1"/>
          </p:cNvSpPr>
          <p:nvPr>
            <p:ph type="subTitle" idx="4294967295"/>
          </p:nvPr>
        </p:nvSpPr>
        <p:spPr>
          <a:xfrm>
            <a:off x="3910473" y="3358075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Implement SensorEventListener interface</a:t>
            </a:r>
            <a:endParaRPr/>
          </a:p>
        </p:txBody>
      </p:sp>
      <p:cxnSp>
        <p:nvCxnSpPr>
          <p:cNvPr id="655" name="Google Shape;655;p50"/>
          <p:cNvCxnSpPr>
            <a:stCxn id="654" idx="3"/>
          </p:cNvCxnSpPr>
          <p:nvPr/>
        </p:nvCxnSpPr>
        <p:spPr>
          <a:xfrm rot="10800000" flipH="1">
            <a:off x="6781773" y="1762825"/>
            <a:ext cx="658200" cy="19176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6" name="Google Shape;656;p50"/>
          <p:cNvCxnSpPr>
            <a:stCxn id="654" idx="3"/>
          </p:cNvCxnSpPr>
          <p:nvPr/>
        </p:nvCxnSpPr>
        <p:spPr>
          <a:xfrm rot="10800000" flipH="1">
            <a:off x="6781773" y="1684825"/>
            <a:ext cx="702900" cy="19956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51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106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class MainActivity : AppCompatActivity(), SensorEventListener {</a:t>
            </a:r>
            <a:br>
              <a:rPr lang="en" sz="1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	. . .</a:t>
            </a:r>
            <a:br>
              <a:rPr lang="en" sz="1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	override fun onSensorChanged(p0: SensorEvent?) {</a:t>
            </a:r>
            <a:br>
              <a:rPr lang="en" sz="1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if(p0!!.sensor.type == Sensor.TYPE_ACCELEROMETER) {</a:t>
            </a:r>
            <a:b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accelerometerReading = p0.values</a:t>
            </a:r>
            <a:b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var x = p0.values[0]</a:t>
            </a:r>
            <a:endParaRPr sz="16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    var y = p0.values[1]</a:t>
            </a:r>
            <a:endParaRPr sz="16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    var z = p0.values[2]</a:t>
            </a:r>
            <a:b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txtMsg.text = “x: $x, y: $y; z: $z”</a:t>
            </a:r>
            <a:b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}</a:t>
            </a:r>
            <a:br>
              <a:rPr lang="en" sz="1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2" name="Google Shape;662;p5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MONITORING SENSOR EVENT</a:t>
            </a:r>
            <a:endParaRPr/>
          </a:p>
        </p:txBody>
      </p:sp>
      <p:sp>
        <p:nvSpPr>
          <p:cNvPr id="663" name="Google Shape;663;p51"/>
          <p:cNvSpPr txBox="1">
            <a:spLocks noGrp="1"/>
          </p:cNvSpPr>
          <p:nvPr>
            <p:ph type="subTitle" idx="4294967295"/>
          </p:nvPr>
        </p:nvSpPr>
        <p:spPr>
          <a:xfrm>
            <a:off x="4713798" y="3815525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x,y,z indicates acceleration strength along each axis </a:t>
            </a:r>
            <a:endParaRPr/>
          </a:p>
        </p:txBody>
      </p:sp>
      <p:cxnSp>
        <p:nvCxnSpPr>
          <p:cNvPr id="664" name="Google Shape;664;p51"/>
          <p:cNvCxnSpPr>
            <a:stCxn id="663" idx="1"/>
          </p:cNvCxnSpPr>
          <p:nvPr/>
        </p:nvCxnSpPr>
        <p:spPr>
          <a:xfrm rot="10800000">
            <a:off x="4440498" y="3726575"/>
            <a:ext cx="273300" cy="4113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42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If you plan to test these tutorials on real device, don’t forget to override onPause() to not drain your device’s battery power</a:t>
            </a:r>
            <a:br>
              <a:rPr lang="en" dirty="0">
                <a:latin typeface="Consolas"/>
                <a:ea typeface="Consolas"/>
                <a:cs typeface="Consolas"/>
                <a:sym typeface="Consolas"/>
              </a:rPr>
            </a:br>
            <a:br>
              <a:rPr lang="en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override fun onPause() {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super.onPause()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sensorManager.unregisterListener(this)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8" name="Google Shape;598;p42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UNREGISTER LISTENER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8902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7"/>
          <p:cNvSpPr txBox="1">
            <a:spLocks noGrp="1"/>
          </p:cNvSpPr>
          <p:nvPr>
            <p:ph type="ctrTitle"/>
          </p:nvPr>
        </p:nvSpPr>
        <p:spPr>
          <a:xfrm>
            <a:off x="1450450" y="1742775"/>
            <a:ext cx="35592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CONCEPT</a:t>
            </a:r>
            <a:endParaRPr/>
          </a:p>
        </p:txBody>
      </p:sp>
      <p:sp>
        <p:nvSpPr>
          <p:cNvPr id="501" name="Google Shape;501;p27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Sensor, Handle Sensor, Sensor Coordinate System, Best Practice</a:t>
            </a: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7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04" name="Google Shape;504;p27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6" name="Google Shape;506;p27"/>
          <p:cNvCxnSpPr>
            <a:stCxn id="502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2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USING EMULATOR</a:t>
            </a:r>
            <a:endParaRPr/>
          </a:p>
        </p:txBody>
      </p:sp>
      <p:pic>
        <p:nvPicPr>
          <p:cNvPr id="670" name="Google Shape;67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825" y="941050"/>
            <a:ext cx="6461611" cy="3849224"/>
          </a:xfrm>
          <a:prstGeom prst="rect">
            <a:avLst/>
          </a:prstGeom>
          <a:noFill/>
          <a:ln>
            <a:noFill/>
          </a:ln>
        </p:spPr>
      </p:pic>
      <p:sp>
        <p:nvSpPr>
          <p:cNvPr id="671" name="Google Shape;671;p52"/>
          <p:cNvSpPr/>
          <p:nvPr/>
        </p:nvSpPr>
        <p:spPr>
          <a:xfrm>
            <a:off x="959525" y="3760000"/>
            <a:ext cx="1048800" cy="357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Click triple dot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72" name="Google Shape;672;p52"/>
          <p:cNvCxnSpPr>
            <a:stCxn id="671" idx="3"/>
          </p:cNvCxnSpPr>
          <p:nvPr/>
        </p:nvCxnSpPr>
        <p:spPr>
          <a:xfrm rot="10800000" flipH="1">
            <a:off x="2008325" y="3592600"/>
            <a:ext cx="345900" cy="345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73" name="Google Shape;673;p52"/>
          <p:cNvSpPr/>
          <p:nvPr/>
        </p:nvSpPr>
        <p:spPr>
          <a:xfrm>
            <a:off x="5831450" y="2542400"/>
            <a:ext cx="1454100" cy="737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Click and drag the device. Check the reading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74" name="Google Shape;674;p52"/>
          <p:cNvCxnSpPr>
            <a:endCxn id="673" idx="1"/>
          </p:cNvCxnSpPr>
          <p:nvPr/>
        </p:nvCxnSpPr>
        <p:spPr>
          <a:xfrm>
            <a:off x="5244050" y="2387750"/>
            <a:ext cx="587400" cy="5235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eks 1">
            <a:extLst>
              <a:ext uri="{FF2B5EF4-FFF2-40B4-BE49-F238E27FC236}">
                <a16:creationId xmlns:a16="http://schemas.microsoft.com/office/drawing/2014/main" id="{43D6F24F-8593-557B-4602-49394544E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If your emulator is embedded within Android Studio (not a pop-up window), click the kebab menu (three vertical dots) to access extended controls</a:t>
            </a:r>
            <a:endParaRPr lang="id-ID" dirty="0"/>
          </a:p>
        </p:txBody>
      </p:sp>
      <p:sp>
        <p:nvSpPr>
          <p:cNvPr id="3" name="Judul 2">
            <a:extLst>
              <a:ext uri="{FF2B5EF4-FFF2-40B4-BE49-F238E27FC236}">
                <a16:creationId xmlns:a16="http://schemas.microsoft.com/office/drawing/2014/main" id="{91E4CC79-8792-0F08-3A95-1AF3CE8FAB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824" y="411675"/>
            <a:ext cx="3953175" cy="577800"/>
          </a:xfrm>
        </p:spPr>
        <p:txBody>
          <a:bodyPr/>
          <a:lstStyle/>
          <a:p>
            <a:r>
              <a:rPr lang="en-US" dirty="0"/>
              <a:t>EMBEDDED EMULATOR?</a:t>
            </a:r>
            <a:endParaRPr lang="id-ID" dirty="0"/>
          </a:p>
        </p:txBody>
      </p:sp>
      <p:pic>
        <p:nvPicPr>
          <p:cNvPr id="5" name="Gambar 4">
            <a:extLst>
              <a:ext uri="{FF2B5EF4-FFF2-40B4-BE49-F238E27FC236}">
                <a16:creationId xmlns:a16="http://schemas.microsoft.com/office/drawing/2014/main" id="{3FB39703-C182-7945-8427-90972A0B1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9" y="1062112"/>
            <a:ext cx="4048125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351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5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TUTORIAL</a:t>
            </a:r>
            <a:endParaRPr/>
          </a:p>
        </p:txBody>
      </p:sp>
      <p:sp>
        <p:nvSpPr>
          <p:cNvPr id="680" name="Google Shape;680;p5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Step Counter</a:t>
            </a:r>
            <a:endParaRPr/>
          </a:p>
        </p:txBody>
      </p:sp>
      <p:sp>
        <p:nvSpPr>
          <p:cNvPr id="681" name="Google Shape;681;p53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53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83" name="Google Shape;683;p53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53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85" name="Google Shape;685;p53"/>
          <p:cNvCxnSpPr>
            <a:stCxn id="681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4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counter utilizes a pedometer sensor, primarily available on wearable devices such as a smartwatch or smart wristband.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tracks the number of steps taken by the user. Commonly used as central features of fitness app.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Without a pedometer, devices can record steps by utilizing an accelerometer sensor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5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COUNTER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5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Accelerator magnitude is used to calculate the acceleration strength. The result may be used to detect significant device motion as an indication of steps that occurred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equation will yield the exact gravity value 9.81 m/s</a:t>
            </a:r>
            <a:r>
              <a:rPr lang="en" baseline="30000" dirty="0"/>
              <a:t>2</a:t>
            </a:r>
            <a:r>
              <a:rPr lang="en" dirty="0"/>
              <a:t> if device is resting. Any changes on any axis will adjust the magnitude as well.</a:t>
            </a:r>
            <a:endParaRPr dirty="0"/>
          </a:p>
        </p:txBody>
      </p:sp>
      <p:sp>
        <p:nvSpPr>
          <p:cNvPr id="697" name="Google Shape;697;p5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ACCELEROMETER MAGNITUDE</a:t>
            </a:r>
            <a:endParaRPr/>
          </a:p>
        </p:txBody>
      </p:sp>
      <p:pic>
        <p:nvPicPr>
          <p:cNvPr id="698" name="Google Shape;69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800" y="3375225"/>
            <a:ext cx="2714625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56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 differences between current magnitude compared with previous value. If the differences is great enough (more than 6), add the step counter.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Therefore, it requires to record previous magnitude overtime</a:t>
            </a:r>
            <a:endParaRPr dirty="0"/>
          </a:p>
        </p:txBody>
      </p:sp>
      <p:sp>
        <p:nvSpPr>
          <p:cNvPr id="704" name="Google Shape;704;p5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COUNTER THRESHOLD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57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950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MainActivity : AppCompatActivity(), SensorEventListener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private var sensorManager:SensorManager? =null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private var previousV:Float ?= null</a:t>
            </a:r>
            <a:endParaRPr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private var stepCount:Int = 0</a:t>
            </a:r>
            <a:endParaRPr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0" name="Google Shape;710;p5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ACCELEROMETER MAGNITUDE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58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950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override fun onSensorChanged(p0: SensorEvent?) {       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	if(p0!!.sensor.type == Sensor.TYPE_ACCELEROMETER)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	var x = p0.values[0]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var y = p0.values[1]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var z = p0.values[2]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var v = sqrt(x.pow(2) + y.pow(2) + z.pow(2))</a:t>
            </a:r>
            <a:endParaRPr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6" name="Google Shape;716;p5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ACCELEROMETER MAGNITUDE</a:t>
            </a:r>
            <a:endParaRPr/>
          </a:p>
        </p:txBody>
      </p:sp>
      <p:sp>
        <p:nvSpPr>
          <p:cNvPr id="717" name="Google Shape;717;p58"/>
          <p:cNvSpPr txBox="1">
            <a:spLocks noGrp="1"/>
          </p:cNvSpPr>
          <p:nvPr>
            <p:ph type="subTitle" idx="4294967295"/>
          </p:nvPr>
        </p:nvSpPr>
        <p:spPr>
          <a:xfrm>
            <a:off x="4871648" y="3544575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 is the accelerator magnitude</a:t>
            </a:r>
            <a:endParaRPr/>
          </a:p>
        </p:txBody>
      </p:sp>
      <p:cxnSp>
        <p:nvCxnSpPr>
          <p:cNvPr id="718" name="Google Shape;718;p58"/>
          <p:cNvCxnSpPr>
            <a:stCxn id="717" idx="1"/>
          </p:cNvCxnSpPr>
          <p:nvPr/>
        </p:nvCxnSpPr>
        <p:spPr>
          <a:xfrm rot="10800000">
            <a:off x="2153348" y="3257925"/>
            <a:ext cx="2718300" cy="609000"/>
          </a:xfrm>
          <a:prstGeom prst="bentConnector3">
            <a:avLst>
              <a:gd name="adj1" fmla="val 10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59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950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var v = sqrt(x.pow(2) + y.pow(2) + z.pow(2))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 (previousV != null) {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var dif = v - previousV!!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if (dif &gt; 6) {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stepCount++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txtStep.text = "$stepCount steps"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}    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previousV = v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4" name="Google Shape;724;p5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ACCELEROMETER MAGNITUDE</a:t>
            </a:r>
            <a:endParaRPr/>
          </a:p>
        </p:txBody>
      </p:sp>
      <p:sp>
        <p:nvSpPr>
          <p:cNvPr id="725" name="Google Shape;725;p59"/>
          <p:cNvSpPr txBox="1">
            <a:spLocks noGrp="1"/>
          </p:cNvSpPr>
          <p:nvPr>
            <p:ph type="subTitle" idx="4294967295"/>
          </p:nvPr>
        </p:nvSpPr>
        <p:spPr>
          <a:xfrm>
            <a:off x="4619100" y="3388375"/>
            <a:ext cx="28785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Threshold is 6. Adjust it to achieve better result.</a:t>
            </a:r>
            <a:endParaRPr/>
          </a:p>
        </p:txBody>
      </p:sp>
      <p:cxnSp>
        <p:nvCxnSpPr>
          <p:cNvPr id="726" name="Google Shape;726;p59"/>
          <p:cNvCxnSpPr>
            <a:stCxn id="725" idx="3"/>
          </p:cNvCxnSpPr>
          <p:nvPr/>
        </p:nvCxnSpPr>
        <p:spPr>
          <a:xfrm rot="10800000">
            <a:off x="3001200" y="2298325"/>
            <a:ext cx="4496400" cy="1412400"/>
          </a:xfrm>
          <a:prstGeom prst="bentConnector3">
            <a:avLst>
              <a:gd name="adj1" fmla="val -5296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6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USING REAL DEVICES</a:t>
            </a:r>
            <a:endParaRPr/>
          </a:p>
        </p:txBody>
      </p:sp>
      <p:sp>
        <p:nvSpPr>
          <p:cNvPr id="732" name="Google Shape;732;p60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Try to walk around with app shows in foreground.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Notice the steps counter increases.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Give a hard tap on back of phone to simulate the steps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Motion Sensors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Position Sensors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Environment Sensors</a:t>
            </a:r>
            <a:endParaRPr/>
          </a:p>
        </p:txBody>
      </p:sp>
      <p:sp>
        <p:nvSpPr>
          <p:cNvPr id="512" name="Google Shape;512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Sensor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61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TUTORIAL</a:t>
            </a:r>
            <a:endParaRPr/>
          </a:p>
        </p:txBody>
      </p:sp>
      <p:sp>
        <p:nvSpPr>
          <p:cNvPr id="738" name="Google Shape;738;p61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Gyroscope Sensor</a:t>
            </a:r>
            <a:endParaRPr/>
          </a:p>
        </p:txBody>
      </p:sp>
      <p:sp>
        <p:nvSpPr>
          <p:cNvPr id="739" name="Google Shape;739;p61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61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41" name="Google Shape;741;p61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61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43" name="Google Shape;743;p61"/>
          <p:cNvCxnSpPr>
            <a:stCxn id="73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62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 ORIENTATION</a:t>
            </a:r>
            <a:endParaRPr/>
          </a:p>
        </p:txBody>
      </p:sp>
      <p:sp>
        <p:nvSpPr>
          <p:cNvPr id="749" name="Google Shape;749;p62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45135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find the device’s orientation, you first need to determine its rotation matrix.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A rotation matrix helps map points from the device’s coordinate system to the real-world coordinate system.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SensorManager.getRotationMatrix is used to return the RotationMatrix 	</a:t>
            </a:r>
            <a:endParaRPr/>
          </a:p>
        </p:txBody>
      </p:sp>
      <p:pic>
        <p:nvPicPr>
          <p:cNvPr id="750" name="Google Shape;75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0775" y="351188"/>
            <a:ext cx="3638550" cy="461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6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 ORIENTATION</a:t>
            </a:r>
            <a:endParaRPr/>
          </a:p>
        </p:txBody>
      </p:sp>
      <p:sp>
        <p:nvSpPr>
          <p:cNvPr id="756" name="Google Shape;756;p63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40056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SensorManager.getOrientation() is used to return the orientation value of the devices in </a:t>
            </a:r>
            <a:r>
              <a:rPr lang="en" b="1" dirty="0"/>
              <a:t>radians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There are three values returned: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Azimuth - the rotation of z axis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Roll - the rotation of y axis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Pitch - the rotation of x axis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57" name="Google Shape;75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3725" y="1879300"/>
            <a:ext cx="4005551" cy="279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eks 1">
            <a:extLst>
              <a:ext uri="{FF2B5EF4-FFF2-40B4-BE49-F238E27FC236}">
                <a16:creationId xmlns:a16="http://schemas.microsoft.com/office/drawing/2014/main" id="{53C41F5F-1B36-8341-5A17-BA43C6B52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8825" y="1241502"/>
            <a:ext cx="7365448" cy="2527773"/>
          </a:xfrm>
        </p:spPr>
        <p:txBody>
          <a:bodyPr/>
          <a:lstStyle/>
          <a:p>
            <a:r>
              <a:rPr lang="en-US" dirty="0"/>
              <a:t>Degrees of rotation around –Z axis</a:t>
            </a:r>
          </a:p>
          <a:p>
            <a:r>
              <a:rPr lang="en-US" dirty="0"/>
              <a:t>Angle between device’s Y axis (top edge of device) and Earth’s magnetic North pole: N = 0, S = 180, W = -90, E = 90</a:t>
            </a:r>
          </a:p>
          <a:p>
            <a:r>
              <a:rPr lang="en-US" dirty="0"/>
              <a:t>If you need to work with positive values only, simply add by 360, then perform a modulo by 360, so: N = 0, S = 180, W = 270, E = 90</a:t>
            </a:r>
            <a:endParaRPr lang="id-ID" dirty="0"/>
          </a:p>
        </p:txBody>
      </p:sp>
      <p:sp>
        <p:nvSpPr>
          <p:cNvPr id="3" name="Judul 2">
            <a:extLst>
              <a:ext uri="{FF2B5EF4-FFF2-40B4-BE49-F238E27FC236}">
                <a16:creationId xmlns:a16="http://schemas.microsoft.com/office/drawing/2014/main" id="{49652CE6-5909-92C9-D73B-DDAC5DAAA1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AZIMUTH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450271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eks 1">
            <a:extLst>
              <a:ext uri="{FF2B5EF4-FFF2-40B4-BE49-F238E27FC236}">
                <a16:creationId xmlns:a16="http://schemas.microsoft.com/office/drawing/2014/main" id="{53C41F5F-1B36-8341-5A17-BA43C6B52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8825" y="1241502"/>
            <a:ext cx="7365448" cy="2527773"/>
          </a:xfrm>
        </p:spPr>
        <p:txBody>
          <a:bodyPr/>
          <a:lstStyle/>
          <a:p>
            <a:r>
              <a:rPr lang="en-US" dirty="0"/>
              <a:t>Degrees of rotation around X axis</a:t>
            </a:r>
          </a:p>
          <a:p>
            <a:r>
              <a:rPr lang="en-US" dirty="0"/>
              <a:t>If you hold your device parallel to the ground in this config:</a:t>
            </a:r>
          </a:p>
          <a:p>
            <a:pPr lvl="1"/>
            <a:r>
              <a:rPr lang="en-US" dirty="0"/>
              <a:t>Bottom edge faces you</a:t>
            </a:r>
          </a:p>
          <a:p>
            <a:pPr lvl="1"/>
            <a:r>
              <a:rPr lang="en-US" dirty="0"/>
              <a:t>Screen is face up</a:t>
            </a:r>
          </a:p>
          <a:p>
            <a:r>
              <a:rPr lang="en-US" dirty="0"/>
              <a:t>Tilting the top edge towards the ground produces a positive pitch value</a:t>
            </a:r>
          </a:p>
          <a:p>
            <a:r>
              <a:rPr lang="en-US" dirty="0"/>
              <a:t>Range is -90 to 90</a:t>
            </a:r>
          </a:p>
        </p:txBody>
      </p:sp>
      <p:sp>
        <p:nvSpPr>
          <p:cNvPr id="3" name="Judul 2">
            <a:extLst>
              <a:ext uri="{FF2B5EF4-FFF2-40B4-BE49-F238E27FC236}">
                <a16:creationId xmlns:a16="http://schemas.microsoft.com/office/drawing/2014/main" id="{49652CE6-5909-92C9-D73B-DDAC5DAAA1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PITCH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419441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eks 1">
            <a:extLst>
              <a:ext uri="{FF2B5EF4-FFF2-40B4-BE49-F238E27FC236}">
                <a16:creationId xmlns:a16="http://schemas.microsoft.com/office/drawing/2014/main" id="{53C41F5F-1B36-8341-5A17-BA43C6B52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8825" y="1241502"/>
            <a:ext cx="7365448" cy="2527773"/>
          </a:xfrm>
        </p:spPr>
        <p:txBody>
          <a:bodyPr/>
          <a:lstStyle/>
          <a:p>
            <a:r>
              <a:rPr lang="en-US" dirty="0"/>
              <a:t>Degrees of rotation around Y axis</a:t>
            </a:r>
          </a:p>
          <a:p>
            <a:r>
              <a:rPr lang="en-US" dirty="0"/>
              <a:t>If you hold your device parallel to the ground in this config:</a:t>
            </a:r>
          </a:p>
          <a:p>
            <a:pPr lvl="1"/>
            <a:r>
              <a:rPr lang="en-US" dirty="0"/>
              <a:t>Bottom edge faces you</a:t>
            </a:r>
          </a:p>
          <a:p>
            <a:pPr lvl="1"/>
            <a:r>
              <a:rPr lang="en-US" dirty="0"/>
              <a:t>Screen is face up</a:t>
            </a:r>
          </a:p>
          <a:p>
            <a:r>
              <a:rPr lang="en-US" dirty="0"/>
              <a:t>Tilting the left edge towards the ground produces a positive roll value</a:t>
            </a:r>
          </a:p>
          <a:p>
            <a:r>
              <a:rPr lang="en-US" dirty="0"/>
              <a:t>Range is -180 to 180</a:t>
            </a:r>
          </a:p>
        </p:txBody>
      </p:sp>
      <p:sp>
        <p:nvSpPr>
          <p:cNvPr id="3" name="Judul 2">
            <a:extLst>
              <a:ext uri="{FF2B5EF4-FFF2-40B4-BE49-F238E27FC236}">
                <a16:creationId xmlns:a16="http://schemas.microsoft.com/office/drawing/2014/main" id="{49652CE6-5909-92C9-D73B-DDAC5DAAA1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ROLL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99225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64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950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class MainActivity : AppCompatActivity(), SensorEventListener {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private var sensorManager:SensorManager? =null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private var previousV:Float ?= null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private var stepCount:Int = 0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private var magneticReading = FloatArray(3)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    private var accelerometerReading = FloatArray(3)</a:t>
            </a:r>
            <a:endParaRPr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3" name="Google Shape;763;p6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PREPARE THE MATRIX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65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2401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private var geomagneticSensor: Sensor? = null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override fun onCreate() {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   . . .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geomagneticSensor = </a:t>
            </a:r>
            <a:b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sensorManager.getDefaultSensor(Sensor.TYPE_MAGNETIC_FIELD)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9" name="Google Shape;769;p6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 SENSOR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66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2401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override fun onResume() {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   super.onResume()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   . . .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 (geomagneticSensor != null) {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Toast.makeText(this, "Magnetic Field Sensor detected", </a:t>
            </a:r>
            <a:b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		   Toast.LENGTH_SHORT).show()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sensorManager.registerListener(this, geomagneticSensor, 			   SensorManager.SENSOR_DELAY_FASTEST)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} else {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Toast.makeText(this, "No Magnetic Field Sensor detected", </a:t>
            </a:r>
            <a:b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		   Toast.LENGTH_SHORT).show()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5" name="Google Shape;775;p6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REGISTER SENSOR LISTENER</a:t>
            </a:r>
            <a:endParaRPr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67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950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override fun onSensorChanged(p0: SensorEvent?) {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if(p0!!.sensor.type == Sensor.TYPE_MAGNETIC_FIELD) {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magneticReading = p0.values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if(p0!!.sensor.type == Sensor.TYPE_ACCELEROMETER) {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accelerometerReading = p0.values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// and everything else about step counter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1" name="Google Shape;781;p6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STORE THE READING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29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Motion sensors are useful for monitoring device movement, such as tilt, shake, rotation, or swing.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 Example: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Motion gesture as controller: Steering car game, swing bowling game, fishing game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Fitness app: step counter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Anti theft app: trigger alarm if phone detect subtle movement</a:t>
            </a:r>
            <a:endParaRPr/>
          </a:p>
        </p:txBody>
      </p:sp>
      <p:sp>
        <p:nvSpPr>
          <p:cNvPr id="518" name="Google Shape;518;p2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Motion Sensor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68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950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var rotationMatrix = FloatArray(9)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var orientationAngles = FloatArray(3)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SensorManager.getRotationMatrix(rotationMatrix, null, 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200400" indent="0"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accelerometerReading,magneticReading)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SensorManager.getOrientation(rotationMatrix, orientationAngles)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7" name="Google Shape;787;p6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ORIENTATION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69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9500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var azimuth = (Math.toDegrees(orientationAngles[0].toDouble()) + </a:t>
            </a:r>
            <a:b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  360.0) % 360.0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var pitch = (Math.toDegrees(orientationAngles[1].toDouble()) + </a:t>
            </a:r>
            <a:b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    360.0) % 360.0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var roll = (Math.toDegrees(orientationAngles[2].toDouble()) + 360.0)%360.0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txtGyro.text = "Az=" + (azimuth*100)/100 + "\nPitch=" + (pitch*100)/100 + "\nRoll=" + (roll*100)/100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3" name="Google Shape;793;p6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ORIENTATION</a:t>
            </a:r>
            <a:endParaRPr/>
          </a:p>
        </p:txBody>
      </p:sp>
      <p:sp>
        <p:nvSpPr>
          <p:cNvPr id="794" name="Google Shape;794;p69"/>
          <p:cNvSpPr txBox="1">
            <a:spLocks noGrp="1"/>
          </p:cNvSpPr>
          <p:nvPr>
            <p:ph type="subTitle" idx="4294967295"/>
          </p:nvPr>
        </p:nvSpPr>
        <p:spPr>
          <a:xfrm>
            <a:off x="3657601" y="244350"/>
            <a:ext cx="5226204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 results are in radians, so they need to be converted into degrees. We also convert them to positive values</a:t>
            </a:r>
            <a:endParaRPr dirty="0"/>
          </a:p>
        </p:txBody>
      </p:sp>
      <p:sp>
        <p:nvSpPr>
          <p:cNvPr id="5" name="Google Shape;794;p69">
            <a:extLst>
              <a:ext uri="{FF2B5EF4-FFF2-40B4-BE49-F238E27FC236}">
                <a16:creationId xmlns:a16="http://schemas.microsoft.com/office/drawing/2014/main" id="{CAA06FFE-2327-9205-566C-FECD9597FBA8}"/>
              </a:ext>
            </a:extLst>
          </p:cNvPr>
          <p:cNvSpPr txBox="1">
            <a:spLocks/>
          </p:cNvSpPr>
          <p:nvPr/>
        </p:nvSpPr>
        <p:spPr>
          <a:xfrm>
            <a:off x="2486723" y="3359477"/>
            <a:ext cx="5226204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spcAft>
                <a:spcPts val="1600"/>
              </a:spcAft>
              <a:buFont typeface="Maven Pro"/>
              <a:buNone/>
            </a:pPr>
            <a:r>
              <a:rPr lang="en-US" dirty="0"/>
              <a:t>You might want to work with original values and test this on your real device to better understand azimuth/pitch/roll values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eks 1">
            <a:extLst>
              <a:ext uri="{FF2B5EF4-FFF2-40B4-BE49-F238E27FC236}">
                <a16:creationId xmlns:a16="http://schemas.microsoft.com/office/drawing/2014/main" id="{EAAF2B35-0A74-AA41-8C3E-D300028F58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To produce the same value as the documentation suggests (bottom edge of device is facing us and screen is facing up), set the X-rot to -90, then play the rotation values</a:t>
            </a:r>
          </a:p>
          <a:p>
            <a:pPr marL="114300" indent="0">
              <a:buNone/>
            </a:pPr>
            <a:r>
              <a:rPr lang="en-US" dirty="0"/>
              <a:t>Notice something strange with roll value?</a:t>
            </a:r>
            <a:endParaRPr lang="id-ID" dirty="0"/>
          </a:p>
        </p:txBody>
      </p:sp>
      <p:sp>
        <p:nvSpPr>
          <p:cNvPr id="3" name="Judul 2">
            <a:extLst>
              <a:ext uri="{FF2B5EF4-FFF2-40B4-BE49-F238E27FC236}">
                <a16:creationId xmlns:a16="http://schemas.microsoft.com/office/drawing/2014/main" id="{8AD8855F-74B7-14AF-773E-16E518770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825" y="411675"/>
            <a:ext cx="3534300" cy="577800"/>
          </a:xfrm>
        </p:spPr>
        <p:txBody>
          <a:bodyPr/>
          <a:lstStyle/>
          <a:p>
            <a:r>
              <a:rPr lang="en-US" dirty="0"/>
              <a:t>Testing in Emulator?</a:t>
            </a:r>
            <a:endParaRPr lang="id-ID" dirty="0"/>
          </a:p>
        </p:txBody>
      </p:sp>
      <p:pic>
        <p:nvPicPr>
          <p:cNvPr id="7" name="Gambar 6">
            <a:extLst>
              <a:ext uri="{FF2B5EF4-FFF2-40B4-BE49-F238E27FC236}">
                <a16:creationId xmlns:a16="http://schemas.microsoft.com/office/drawing/2014/main" id="{2E7649F7-B39F-8141-26B3-AFE20B51B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170" y="824841"/>
            <a:ext cx="3752850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533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70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TUTORIAL</a:t>
            </a:r>
            <a:endParaRPr/>
          </a:p>
        </p:txBody>
      </p:sp>
      <p:sp>
        <p:nvSpPr>
          <p:cNvPr id="800" name="Google Shape;800;p70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Light Sensor</a:t>
            </a:r>
            <a:endParaRPr/>
          </a:p>
        </p:txBody>
      </p:sp>
      <p:sp>
        <p:nvSpPr>
          <p:cNvPr id="801" name="Google Shape;801;p70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70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05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03" name="Google Shape;803;p70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70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5" name="Google Shape;805;p70"/>
          <p:cNvCxnSpPr>
            <a:stCxn id="801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71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sensor measures how much intensity of light hits the device sensor.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returns a single value of lumens (a measure of the total quantity of visible light emitted by a source per unit of time)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 example: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An app that trigger dark mode if light intensity low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Auto adjusting brightness when watching video based on light intensity</a:t>
            </a:r>
            <a:endParaRPr dirty="0"/>
          </a:p>
        </p:txBody>
      </p:sp>
      <p:sp>
        <p:nvSpPr>
          <p:cNvPr id="811" name="Google Shape;811;p7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 SENSOR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72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2401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private var lightSensor: Sensor? = null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override fun onResume() {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   . . .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val lightSensor = 				sensorManager.getDefaultSensor(Sensor.TYPE_LIGHT)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700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17" name="Google Shape;817;p72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 SENSOR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72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2401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override fun onResume() {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   . . .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if (lightSensor != null) {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Toast.makeText(this, "Light Sensor detected", </a:t>
            </a:r>
            <a:b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Toast.LENGTH_SHORT).show()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    sensorManager.registerListener(this, lightSensor, </a:t>
            </a:r>
            <a:b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 SensorManager.SENSOR_DELAY_FASTEST)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} else {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    Toast.makeText(this, "No Light Sensor detected", </a:t>
            </a:r>
            <a:b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 Toast.LENGTH_SHORT).show()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17" name="Google Shape;817;p72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REGISTER SENSOR LISTENER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913594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73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2401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onsolas"/>
                <a:ea typeface="Consolas"/>
                <a:cs typeface="Consolas"/>
                <a:sym typeface="Consolas"/>
              </a:rPr>
              <a:t>override fun onSensorChanged(p0: SensorEvent?) {</a:t>
            </a:r>
            <a:endParaRPr sz="1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onsolas"/>
                <a:ea typeface="Consolas"/>
                <a:cs typeface="Consolas"/>
                <a:sym typeface="Consolas"/>
              </a:rPr>
              <a:t>	. . .</a:t>
            </a:r>
            <a:endParaRPr sz="1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17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if(p0.sensor.type ==Sensor.TYPE_LIGHT) {</a:t>
            </a:r>
            <a:endParaRPr sz="17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	txtLight.text = p0.values[0].toString()</a:t>
            </a:r>
            <a:endParaRPr sz="17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sz="17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7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3" name="Google Shape;823;p7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READING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74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TUTORIAL</a:t>
            </a:r>
            <a:endParaRPr/>
          </a:p>
        </p:txBody>
      </p:sp>
      <p:sp>
        <p:nvSpPr>
          <p:cNvPr id="829" name="Google Shape;829;p74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Proximity Sensor</a:t>
            </a:r>
            <a:endParaRPr/>
          </a:p>
        </p:txBody>
      </p:sp>
      <p:sp>
        <p:nvSpPr>
          <p:cNvPr id="830" name="Google Shape;830;p74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74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06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32" name="Google Shape;832;p74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74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4" name="Google Shape;834;p74"/>
          <p:cNvCxnSpPr>
            <a:stCxn id="830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7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PROXIMITY SENSOR</a:t>
            </a:r>
            <a:endParaRPr/>
          </a:p>
        </p:txBody>
      </p:sp>
      <p:sp>
        <p:nvSpPr>
          <p:cNvPr id="840" name="Google Shape;840;p75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devices may accurately shows distance number between object and phone screen (in cm)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devices simply shows two values (near or far)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 Example: disable the screen when you hold the phone close to your face while you are on a call</a:t>
            </a:r>
            <a:endParaRPr/>
          </a:p>
        </p:txBody>
      </p:sp>
      <p:pic>
        <p:nvPicPr>
          <p:cNvPr id="841" name="Google Shape;841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3225" y="2941800"/>
            <a:ext cx="2097275" cy="186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0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Accelerometer (detect acceleration along axis, include gravity)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Gravity (detect gravity force along axis)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Gyroscope (rate of device rotation around axis)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Counter (Number of steps taken by the user since the last reboot while the sensor was activated)</a:t>
            </a:r>
            <a:endParaRPr/>
          </a:p>
        </p:txBody>
      </p:sp>
      <p:sp>
        <p:nvSpPr>
          <p:cNvPr id="524" name="Google Shape;524;p3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Motion Sensor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76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2401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private var proximitySensor: Sensor? = null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override fun onCreate() {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   . . .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proximitySensor = </a:t>
            </a:r>
            <a:b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sensorManager.getDefaultSensor(Sensor.TYPE_LIGHT)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7" name="Google Shape;847;p7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 SENSOR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76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2401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override fun onResume() {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   . . .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if (proximitySensor != null) {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Toast.makeText(this, "Proximity Sensor detected",					    Toast.LENGTH_SHORT).show()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sensorManager.registerListener(this, proximitySensor, </a:t>
            </a:r>
            <a:b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 SensorManager.SENSOR_DELAY_FASTEST)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} else {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      Toast.makeText(this, "No ProximitySensor detected", </a:t>
            </a:r>
            <a:b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	 Toast.LENGTH_SHORT).show()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7" name="Google Shape;847;p7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REGISTER SENSOR LISTENER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134227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77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82401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override fun onSensorChanged(p0: SensorEvent?) {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 (p0!!.sensor.type == Sensor.TYPE_PROXIMITY) {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txtLight.text = p0.values[0].toString()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if(p0.values[0] &lt;= 0.0) {                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AppCompatDelegate.setDefaultNightMode(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8288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AppCompatDelegate.MODE_NIGHT_YES)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Consolas"/>
                <a:ea typeface="Consolas"/>
                <a:cs typeface="Consolas"/>
                <a:sym typeface="Consolas"/>
              </a:rPr>
              <a:t>. . .</a:t>
            </a:r>
            <a:endParaRPr sz="17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3" name="Google Shape;853;p7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READING SENSOR DATA</a:t>
            </a:r>
            <a:endParaRPr/>
          </a:p>
        </p:txBody>
      </p:sp>
      <p:sp>
        <p:nvSpPr>
          <p:cNvPr id="854" name="Google Shape;854;p77"/>
          <p:cNvSpPr txBox="1">
            <a:spLocks noGrp="1"/>
          </p:cNvSpPr>
          <p:nvPr>
            <p:ph type="subTitle" idx="4294967295"/>
          </p:nvPr>
        </p:nvSpPr>
        <p:spPr>
          <a:xfrm>
            <a:off x="4871648" y="3544575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Change app theme to use  night mode theme</a:t>
            </a:r>
            <a:endParaRPr/>
          </a:p>
        </p:txBody>
      </p:sp>
      <p:cxnSp>
        <p:nvCxnSpPr>
          <p:cNvPr id="855" name="Google Shape;855;p77"/>
          <p:cNvCxnSpPr/>
          <p:nvPr/>
        </p:nvCxnSpPr>
        <p:spPr>
          <a:xfrm rot="10800000">
            <a:off x="3246848" y="2945625"/>
            <a:ext cx="1624800" cy="921300"/>
          </a:xfrm>
          <a:prstGeom prst="bentConnector3">
            <a:avLst>
              <a:gd name="adj1" fmla="val 10000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7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USING REAL DEVICES</a:t>
            </a:r>
            <a:endParaRPr/>
          </a:p>
        </p:txBody>
      </p:sp>
      <p:sp>
        <p:nvSpPr>
          <p:cNvPr id="861" name="Google Shape;861;p78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Try to cover the proximity sensor (near front face camera)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Notice that app now switch to dark mode theme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79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8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774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IDEAS</a:t>
            </a:r>
            <a:endParaRPr/>
          </a:p>
        </p:txBody>
      </p:sp>
      <p:sp>
        <p:nvSpPr>
          <p:cNvPr id="872" name="Google Shape;872;p80"/>
          <p:cNvSpPr txBox="1">
            <a:spLocks noGrp="1"/>
          </p:cNvSpPr>
          <p:nvPr>
            <p:ph type="body" idx="1"/>
          </p:nvPr>
        </p:nvSpPr>
        <p:spPr>
          <a:xfrm>
            <a:off x="618825" y="12219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 me your best idea about an app that uses several different sensors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could be a entertainment app, game, productivity, health tracker app, etc.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Describe your ideas in 2 paragraphs that contains: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kind of sensor that uses by the app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the purpose of those sensor in your app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Answers should be posted in ULS 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81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878" name="Google Shape;878;p81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andre@staff.ubaya.ac.id</a:t>
            </a:r>
            <a:endParaRPr/>
          </a:p>
        </p:txBody>
      </p:sp>
      <p:sp>
        <p:nvSpPr>
          <p:cNvPr id="879" name="Google Shape;879;p81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880" name="Google Shape;880;p81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1" name="Google Shape;881;p81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882" name="Google Shape;882;p8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8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8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5" name="Google Shape;885;p81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81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81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81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81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0" name="Google Shape;890;p81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891" name="Google Shape;891;p81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81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81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4" name="Google Shape;894;p81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5" name="Google Shape;895;p81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896" name="Google Shape;896;p81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81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81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3" name="Google Shape;903;p8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1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 sensors are useful for determining a device's physical position in the world's frame of reference.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example, you can use the geomagnetic field sensor in combination with the accelerometer to determine a device's position relative to the magnetic north pole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 Sensor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2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Accelerometer (detect acceleration along axis, include gravity)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Geomagnetic (detect geomagnetic field strength along axis)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Proximity (detect distance from object in cm)</a:t>
            </a:r>
            <a:endParaRPr/>
          </a:p>
        </p:txBody>
      </p:sp>
      <p:sp>
        <p:nvSpPr>
          <p:cNvPr id="536" name="Google Shape;536;p32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 Sensor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3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71577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439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Accelerometer and Gyroscope</a:t>
            </a:r>
            <a:endParaRPr/>
          </a:p>
        </p:txBody>
      </p:sp>
      <p:pic>
        <p:nvPicPr>
          <p:cNvPr id="543" name="Google Shape;54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0727" y="1322850"/>
            <a:ext cx="4754672" cy="33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425" y="1322850"/>
            <a:ext cx="3319300" cy="33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3142</Words>
  <Application>Microsoft Office PowerPoint</Application>
  <PresentationFormat>Peragaan Layar (16:9)</PresentationFormat>
  <Paragraphs>380</Paragraphs>
  <Slides>67</Slides>
  <Notes>62</Notes>
  <HiddenSlides>0</HiddenSlides>
  <MMClips>0</MMClips>
  <ScaleCrop>false</ScaleCrop>
  <HeadingPairs>
    <vt:vector size="6" baseType="variant">
      <vt:variant>
        <vt:lpstr>Font Dipakai</vt:lpstr>
      </vt:variant>
      <vt:variant>
        <vt:i4>12</vt:i4>
      </vt:variant>
      <vt:variant>
        <vt:lpstr>Tema</vt:lpstr>
      </vt:variant>
      <vt:variant>
        <vt:i4>2</vt:i4>
      </vt:variant>
      <vt:variant>
        <vt:lpstr>Judul Slide</vt:lpstr>
      </vt:variant>
      <vt:variant>
        <vt:i4>67</vt:i4>
      </vt:variant>
    </vt:vector>
  </HeadingPairs>
  <TitlesOfParts>
    <vt:vector size="81" baseType="lpstr">
      <vt:lpstr>Share Tech</vt:lpstr>
      <vt:lpstr>Proxima Nova</vt:lpstr>
      <vt:lpstr>Advent Pro SemiBold</vt:lpstr>
      <vt:lpstr>Maven Pro</vt:lpstr>
      <vt:lpstr>Livvic Light</vt:lpstr>
      <vt:lpstr>Fira Sans Condensed Medium</vt:lpstr>
      <vt:lpstr>Consolas</vt:lpstr>
      <vt:lpstr>Arial</vt:lpstr>
      <vt:lpstr>Proxima Nova Semibold</vt:lpstr>
      <vt:lpstr>Fira Sans Extra Condensed Medium</vt:lpstr>
      <vt:lpstr>Lato</vt:lpstr>
      <vt:lpstr>Nunito Light</vt:lpstr>
      <vt:lpstr>Data Science Consulting by Slidesgo</vt:lpstr>
      <vt:lpstr>Slidesgo Final Pages</vt:lpstr>
      <vt:lpstr>DEVICE SENSOR</vt:lpstr>
      <vt:lpstr>HOMEWORK</vt:lpstr>
      <vt:lpstr>THE CONCEPT</vt:lpstr>
      <vt:lpstr>Common Sensor</vt:lpstr>
      <vt:lpstr>Motion Sensor</vt:lpstr>
      <vt:lpstr>Motion Sensor</vt:lpstr>
      <vt:lpstr>Position Sensor</vt:lpstr>
      <vt:lpstr>Position Sensor</vt:lpstr>
      <vt:lpstr>Accelerometer and Gyroscope</vt:lpstr>
      <vt:lpstr>Environment Sensor</vt:lpstr>
      <vt:lpstr>Environment Sensor</vt:lpstr>
      <vt:lpstr>Handle Sensor</vt:lpstr>
      <vt:lpstr>Handle Sensor</vt:lpstr>
      <vt:lpstr>Identifying Sensor &amp; Capabilities</vt:lpstr>
      <vt:lpstr>Monitoring Sensor Events</vt:lpstr>
      <vt:lpstr>Monitoring Sensor Events</vt:lpstr>
      <vt:lpstr>Sensor Delay</vt:lpstr>
      <vt:lpstr>Best Practice</vt:lpstr>
      <vt:lpstr>Sensor Coordinate System</vt:lpstr>
      <vt:lpstr>Emulate Sensor Using Emulator</vt:lpstr>
      <vt:lpstr>TUTORIAL</vt:lpstr>
      <vt:lpstr>START NEW PROJECT</vt:lpstr>
      <vt:lpstr>ENABLE KOTLIN EXTENSION</vt:lpstr>
      <vt:lpstr>SETUP SENSOR MANAGER</vt:lpstr>
      <vt:lpstr>IDENTIFY SENSOR</vt:lpstr>
      <vt:lpstr>REGISTER SENSOR LISTENER</vt:lpstr>
      <vt:lpstr>MONITORING SENSOR EVENT</vt:lpstr>
      <vt:lpstr>MONITORING SENSOR EVENT</vt:lpstr>
      <vt:lpstr>UNREGISTER LISTENER</vt:lpstr>
      <vt:lpstr>TEST USING EMULATOR</vt:lpstr>
      <vt:lpstr>EMBEDDED EMULATOR?</vt:lpstr>
      <vt:lpstr>TUTORIAL</vt:lpstr>
      <vt:lpstr>STEP COUNTER</vt:lpstr>
      <vt:lpstr>ACCELEROMETER MAGNITUDE</vt:lpstr>
      <vt:lpstr>STEP COUNTER THRESHOLD</vt:lpstr>
      <vt:lpstr>ACCELEROMETER MAGNITUDE</vt:lpstr>
      <vt:lpstr>ACCELEROMETER MAGNITUDE</vt:lpstr>
      <vt:lpstr>ACCELEROMETER MAGNITUDE</vt:lpstr>
      <vt:lpstr>TEST USING REAL DEVICES</vt:lpstr>
      <vt:lpstr>TUTORIAL</vt:lpstr>
      <vt:lpstr>DEVICE ORIENTATION</vt:lpstr>
      <vt:lpstr>DEVICE ORIENTATION</vt:lpstr>
      <vt:lpstr>AZIMUTH</vt:lpstr>
      <vt:lpstr>PITCH</vt:lpstr>
      <vt:lpstr>ROLL</vt:lpstr>
      <vt:lpstr>PREPARE THE MATRIX</vt:lpstr>
      <vt:lpstr>SETUP SENSOR</vt:lpstr>
      <vt:lpstr>REGISTER SENSOR LISTENER</vt:lpstr>
      <vt:lpstr>STORE THE READING</vt:lpstr>
      <vt:lpstr>FIND ORIENTATION</vt:lpstr>
      <vt:lpstr>FIND ORIENTATION</vt:lpstr>
      <vt:lpstr>Testing in Emulator?</vt:lpstr>
      <vt:lpstr>TUTORIAL</vt:lpstr>
      <vt:lpstr>LIGHT SENSOR</vt:lpstr>
      <vt:lpstr>SETUP SENSOR</vt:lpstr>
      <vt:lpstr>REGISTER SENSOR LISTENER</vt:lpstr>
      <vt:lpstr>SENSOR READING</vt:lpstr>
      <vt:lpstr>TUTORIAL</vt:lpstr>
      <vt:lpstr>PROXIMITY SENSOR</vt:lpstr>
      <vt:lpstr>SETUP SENSOR</vt:lpstr>
      <vt:lpstr>REGISTER SENSOR LISTENER</vt:lpstr>
      <vt:lpstr>READING SENSOR DATA</vt:lpstr>
      <vt:lpstr>TEST USING REAL DEVICES</vt:lpstr>
      <vt:lpstr>HOMEWORK</vt:lpstr>
      <vt:lpstr>APP IDEAS</vt:lpstr>
      <vt:lpstr>THANKS</vt:lpstr>
      <vt:lpstr>Presentasi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DEVICE SENSOR</dc:title>
  <cp:lastModifiedBy>Ferdinand</cp:lastModifiedBy>
  <cp:revision>3</cp:revision>
  <dcterms:modified xsi:type="dcterms:W3CDTF">2022-05-30T09:26:14Z</dcterms:modified>
</cp:coreProperties>
</file>